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4" r:id="rId5"/>
    <p:sldId id="266" r:id="rId6"/>
    <p:sldId id="265" r:id="rId7"/>
    <p:sldId id="268" r:id="rId8"/>
    <p:sldId id="272" r:id="rId9"/>
    <p:sldId id="269" r:id="rId10"/>
    <p:sldId id="270" r:id="rId11"/>
    <p:sldId id="273" r:id="rId12"/>
    <p:sldId id="271" r:id="rId13"/>
    <p:sldId id="267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43896-0114-40E4-A547-BB908E5ED726}" type="datetimeFigureOut">
              <a:rPr lang="en-SG" smtClean="0"/>
              <a:t>6/11/2020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1567A-6F65-4CAC-809E-2511AC9ADD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36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53359-C8F1-4739-9759-894ECF0CD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3F277C-2095-410B-A836-4C6E200AB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EFC5F-716B-432B-AE89-7A909FD31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E6301-83A4-42C0-BD75-6B85F685994F}" type="datetime1">
              <a:rPr lang="en-SG" smtClean="0"/>
              <a:t>6/11/2020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79494-E231-4BBF-926C-0CA57FE63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5C9B3-D02E-4BD1-B912-057D6E3D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F481-58FA-4089-936E-F98A4F7556E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8908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657D0-FAD7-4E00-96BE-F14EDF230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D6804B-6540-4040-94EF-A5B027F508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F9BE-AA80-4593-9D9D-65420B061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08B5-05FA-450E-8D00-638B8780C412}" type="datetime1">
              <a:rPr lang="en-SG" smtClean="0"/>
              <a:t>6/11/2020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9BF57-7734-4FD9-B10F-362EEE4E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DF694-7624-4AED-90C5-AB4E45B4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F481-58FA-4089-936E-F98A4F7556E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1751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6E4633-F7B3-4715-8830-5EA6D660F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4ADE9A-873C-436A-9827-1F45D3AC2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BB724-DB07-4FBA-859E-E44CCA987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BD64-89B5-401E-B4D0-F74F8E452643}" type="datetime1">
              <a:rPr lang="en-SG" smtClean="0"/>
              <a:t>6/11/2020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DA3CC-D162-40E9-80F7-9A4B0A1A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82CB5-C860-4DD7-AD28-68DC58F24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F481-58FA-4089-936E-F98A4F7556E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5105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6747D-4A8C-470F-84F3-39FECDEE7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4CE41-AA7D-4DBB-A4AD-0CED8268A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FAAFD-0B8D-4EC4-A0CA-959D3C17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6BCA-C568-45F1-B2B0-55EAA4D6DDD8}" type="datetime1">
              <a:rPr lang="en-SG" smtClean="0"/>
              <a:t>6/11/2020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BAF57-40E2-4EFC-ADE5-F969A65A9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F1713-1468-4595-B477-E0306419D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F481-58FA-4089-936E-F98A4F7556E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727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FAE8F-E4E5-4865-B219-70C1961A8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6FA1D-50F4-40CA-A390-9E45F1BF9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D1A78-76DD-4599-9D37-DEECFB80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7572-16B8-4171-BB31-95435912F628}" type="datetime1">
              <a:rPr lang="en-SG" smtClean="0"/>
              <a:t>6/11/2020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EBD2D-4B25-4BB4-AC9C-9DE435F1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9DCD8-3C04-44FB-BE62-98B96E08A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F481-58FA-4089-936E-F98A4F7556E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18496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27DAD-18B3-400D-BDF6-4E8442770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48DD3-9863-4C00-9958-1430394B0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D0F0C-4CB4-4AAA-9495-14BCC8DAB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754C1-5F0C-410E-8B9E-FA2AB0842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E010D-710F-42ED-8E6C-A22D73D40F49}" type="datetime1">
              <a:rPr lang="en-SG" smtClean="0"/>
              <a:t>6/11/2020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E4610-0A4F-4923-8BF9-7A7AA2E40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E2FE6-6324-4917-9B67-C5F648C0B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F481-58FA-4089-936E-F98A4F7556E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6504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BE42-9263-46BD-814B-A5FB66FC9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A20BB-99DF-472B-A5E7-50F3AD58D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1DC49-54FB-4FCB-8F6B-DFD52EBB5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F3A64A-D3F2-4A67-ADCD-41748EE96F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D88839-A46D-4B65-8748-C7720E520E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8EC44B-9240-4E0A-A049-CAB66C509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6EE5-CB28-4463-B7BD-63983FB49D11}" type="datetime1">
              <a:rPr lang="en-SG" smtClean="0"/>
              <a:t>6/11/2020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B8630E-494C-48E6-9E08-C77D1C662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3095CD-78D0-4A26-87F3-47045D19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F481-58FA-4089-936E-F98A4F7556E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7548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9D92E-D6FD-4150-8D11-87E33182E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B11D9-BDF1-4226-B4E9-51F2DB726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CD51F-CD2D-4C48-AC1E-526418973558}" type="datetime1">
              <a:rPr lang="en-SG" smtClean="0"/>
              <a:t>6/11/2020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B64069-AD42-42AE-8204-B5B92E53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D918B-AFD4-4A4C-957D-E9B16BB1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F481-58FA-4089-936E-F98A4F7556E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9276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E48F7B-A369-4FA0-A011-E2AFE6772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C583-1E22-4C6B-9FC4-702A5BD69A9D}" type="datetime1">
              <a:rPr lang="en-SG" smtClean="0"/>
              <a:t>6/11/2020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10675-50A2-4B62-A5AC-679FF00A0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14059-E199-454F-A85A-F7DD087F1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F481-58FA-4089-936E-F98A4F7556E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828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337A9-E742-4054-96F4-869BFCE44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06E54-9A5D-4F76-B091-19957238C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5C98A-3E29-4C7B-B453-F4D4B0CE3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405ED-6FE4-4887-B4E1-0ADC061D4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D0D2-7E93-4704-818E-9DD632A12D4F}" type="datetime1">
              <a:rPr lang="en-SG" smtClean="0"/>
              <a:t>6/11/2020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3193F-B3D6-412E-801D-45CAF8A9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B05B5-1DA2-40D0-83FF-A170650A5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F481-58FA-4089-936E-F98A4F7556E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5360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F000-0137-4187-9152-B700DE6F5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24E0BA-E3CD-4383-8AAE-8E56536D2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523C7-2B9B-4E34-AE2D-BA546BD3D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5BF94-22ED-4C5E-BCC8-C73D8F82B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3D636-C1AF-4B79-BA75-F90FE07C8C9A}" type="datetime1">
              <a:rPr lang="en-SG" smtClean="0"/>
              <a:t>6/11/2020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ABFE2-55CC-4322-BBFE-53818A596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83F76-05C8-47F7-B8B7-912BB04FD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F481-58FA-4089-936E-F98A4F7556E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41233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BEEA75-06BD-444C-82FF-91188220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AF5B9-6646-4F9B-A87C-C7332AE89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6F264-1475-4918-A20D-FC19A9870D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E1D87-91D0-4190-BBC8-DF69CB785D95}" type="datetime1">
              <a:rPr lang="en-SG" smtClean="0"/>
              <a:t>6/11/2020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8C5F4-68C1-495B-AF1B-3D59C576B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927BB-345E-42BA-9659-6A48A1EBA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6F481-58FA-4089-936E-F98A4F7556E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516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12.GIF"/><Relationship Id="rId7" Type="http://schemas.openxmlformats.org/officeDocument/2006/relationships/image" Target="../media/image16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Relationship Id="rId9" Type="http://schemas.openxmlformats.org/officeDocument/2006/relationships/image" Target="../media/image1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9C60-97D7-4875-B9E3-085C6F5E95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284" y="1457922"/>
            <a:ext cx="10808516" cy="2387600"/>
          </a:xfrm>
        </p:spPr>
        <p:txBody>
          <a:bodyPr>
            <a:normAutofit/>
          </a:bodyPr>
          <a:lstStyle/>
          <a:p>
            <a:pPr marL="0" marR="0" algn="ctr">
              <a:spcBef>
                <a:spcPts val="55"/>
              </a:spcBef>
              <a:spcAft>
                <a:spcPts val="0"/>
              </a:spcAft>
            </a:pPr>
            <a:r>
              <a:rPr lang="en-SG" sz="3200" dirty="0">
                <a:effectLst/>
                <a:latin typeface="Arial" panose="020B0604020202020204" pitchFamily="34" charset="0"/>
                <a:ea typeface="LM Roman 12"/>
                <a:cs typeface="Arial" panose="020B0604020202020204" pitchFamily="34" charset="0"/>
              </a:rPr>
              <a:t>The Analysis of Discrete-Event System in Autonomous Package Delivery using Legged Robot and Conveyor Belt</a:t>
            </a:r>
            <a:br>
              <a:rPr lang="en-SG" sz="3200" dirty="0">
                <a:effectLst/>
                <a:latin typeface="Arial" panose="020B0604020202020204" pitchFamily="34" charset="0"/>
                <a:ea typeface="Alexander"/>
                <a:cs typeface="Arial" panose="020B0604020202020204" pitchFamily="34" charset="0"/>
              </a:rPr>
            </a:br>
            <a:br>
              <a:rPr lang="en-SG" sz="3200" dirty="0">
                <a:effectLst/>
                <a:latin typeface="Arial" panose="020B0604020202020204" pitchFamily="34" charset="0"/>
                <a:ea typeface="Alexander"/>
                <a:cs typeface="Arial" panose="020B0604020202020204" pitchFamily="34" charset="0"/>
              </a:rPr>
            </a:br>
            <a:r>
              <a:rPr lang="en-SG" sz="2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SG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85D9A-575C-4191-A3A1-343841275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3127" y="5532699"/>
            <a:ext cx="2793357" cy="133971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10.11.2020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Garen Haddeler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A0208496U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C9745-0B1B-4127-AA0D-E74923897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F481-58FA-4089-936E-F98A4F7556E1}" type="slidenum">
              <a:rPr lang="en-SG" smtClean="0"/>
              <a:t>1</a:t>
            </a:fld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3FC6AD-4436-4690-956A-7C1E146E38EE}"/>
              </a:ext>
            </a:extLst>
          </p:cNvPr>
          <p:cNvSpPr txBox="1"/>
          <p:nvPr/>
        </p:nvSpPr>
        <p:spPr>
          <a:xfrm>
            <a:off x="3696416" y="3509963"/>
            <a:ext cx="46373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2800" dirty="0">
                <a:effectLst/>
                <a:latin typeface="Arial" panose="020B0604020202020204" pitchFamily="34" charset="0"/>
                <a:ea typeface="LM Roman 12"/>
                <a:cs typeface="Arial" panose="020B0604020202020204" pitchFamily="34" charset="0"/>
              </a:rPr>
              <a:t>Final Report</a:t>
            </a:r>
            <a:endParaRPr lang="en-SG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ME6401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4182062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63D6-1535-4278-86FE-4AB98AFDC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cs typeface="Arial" panose="020B0604020202020204" pitchFamily="34" charset="0"/>
              </a:rPr>
              <a:t>Experiment: </a:t>
            </a:r>
            <a:r>
              <a:rPr lang="en-US" dirty="0"/>
              <a:t>Simulation Environment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BACB8-12CB-425A-8E53-6B968B90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F481-58FA-4089-936E-F98A4F7556E1}" type="slidenum">
              <a:rPr lang="en-SG" smtClean="0"/>
              <a:t>10</a:t>
            </a:fld>
            <a:endParaRPr lang="en-SG"/>
          </a:p>
        </p:txBody>
      </p:sp>
      <p:pic>
        <p:nvPicPr>
          <p:cNvPr id="5" name="Picture 4" descr="A picture containing table, photo, cake, different&#10;&#10;Description automatically generated">
            <a:extLst>
              <a:ext uri="{FF2B5EF4-FFF2-40B4-BE49-F238E27FC236}">
                <a16:creationId xmlns:a16="http://schemas.microsoft.com/office/drawing/2014/main" id="{35139472-D9BB-4E79-A84B-E904BA09B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01" y="2144824"/>
            <a:ext cx="6988301" cy="37573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611B65-35E4-4989-8B51-66CAA297661A}"/>
              </a:ext>
            </a:extLst>
          </p:cNvPr>
          <p:cNvSpPr txBox="1"/>
          <p:nvPr/>
        </p:nvSpPr>
        <p:spPr>
          <a:xfrm>
            <a:off x="1895912" y="5872210"/>
            <a:ext cx="7793372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Snapshots</a:t>
            </a:r>
            <a:r>
              <a:rPr lang="en-SG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A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utonomous </a:t>
            </a:r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ackage </a:t>
            </a:r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elivery Scenario: (Left) Multi-floor environment, (Right-Up) Legged robot with carrier, (Right-Bottom) Conveyor belt with package</a:t>
            </a:r>
          </a:p>
        </p:txBody>
      </p:sp>
    </p:spTree>
    <p:extLst>
      <p:ext uri="{BB962C8B-B14F-4D97-AF65-F5344CB8AC3E}">
        <p14:creationId xmlns:p14="http://schemas.microsoft.com/office/powerpoint/2010/main" val="714217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B1FF-EC9E-4198-B044-E44EB59C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cs typeface="Arial" panose="020B0604020202020204" pitchFamily="34" charset="0"/>
              </a:rPr>
              <a:t>Experiment: </a:t>
            </a:r>
            <a:r>
              <a:rPr lang="en-US" dirty="0"/>
              <a:t>Local Awareness while Climbing Stair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3D516-ECBA-466B-B66A-4D50FE1A9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F481-58FA-4089-936E-F98A4F7556E1}" type="slidenum">
              <a:rPr lang="en-SG" smtClean="0"/>
              <a:t>11</a:t>
            </a:fld>
            <a:endParaRPr lang="en-SG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28FDE7D-2BAB-4EBC-B07E-26F36ADE4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78" y="1825625"/>
            <a:ext cx="8062077" cy="3744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5F1873-B3BE-4CF7-B7F5-F8CF94AC7EDD}"/>
              </a:ext>
            </a:extLst>
          </p:cNvPr>
          <p:cNvSpPr txBox="1"/>
          <p:nvPr/>
        </p:nvSpPr>
        <p:spPr>
          <a:xfrm>
            <a:off x="1756178" y="5587720"/>
            <a:ext cx="8062077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Local Awareness using Traversabilit</a:t>
            </a:r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Analysis: (Left) Simulation of Stair , (Right) </a:t>
            </a:r>
            <a:r>
              <a:rPr lang="en-SG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Rviz</a:t>
            </a:r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visualization of sensors, red-green indicates untraversable and traversable respectively</a:t>
            </a:r>
            <a:endParaRPr lang="en-S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1ABE-A34C-40A5-840D-B5E0636F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cs typeface="Arial" panose="020B0604020202020204" pitchFamily="34" charset="0"/>
              </a:rPr>
              <a:t>Experiment: Result</a:t>
            </a:r>
            <a:endParaRPr lang="en-SG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E9E1C-B678-45DE-A263-0FFAD027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F481-58FA-4089-936E-F98A4F7556E1}" type="slidenum">
              <a:rPr lang="en-SG" smtClean="0"/>
              <a:t>12</a:t>
            </a:fld>
            <a:endParaRPr lang="en-SG"/>
          </a:p>
        </p:txBody>
      </p:sp>
      <p:pic>
        <p:nvPicPr>
          <p:cNvPr id="8" name="final">
            <a:hlinkClick r:id="" action="ppaction://media"/>
            <a:extLst>
              <a:ext uri="{FF2B5EF4-FFF2-40B4-BE49-F238E27FC236}">
                <a16:creationId xmlns:a16="http://schemas.microsoft.com/office/drawing/2014/main" id="{2FF2429A-5A02-4DFB-98D2-02731E80C5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349" y="1374793"/>
            <a:ext cx="9184759" cy="5166311"/>
          </a:xfrm>
        </p:spPr>
      </p:pic>
    </p:spTree>
    <p:extLst>
      <p:ext uri="{BB962C8B-B14F-4D97-AF65-F5344CB8AC3E}">
        <p14:creationId xmlns:p14="http://schemas.microsoft.com/office/powerpoint/2010/main" val="310496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1ABDF-BD57-4DC6-A29F-A1B776DF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B5C99-371A-49E6-BBE5-725C238F0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applying Theory of Supervisory control of DES, we show collaboration of t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 in</a:t>
            </a:r>
            <a:r>
              <a:rPr lang="en-SG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dividual robots to deliver goods in multi-floor environment</a:t>
            </a:r>
            <a:endParaRPr lang="en-S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obtained free behaviour, specifications and controlled behaviour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controlled behaviour of DES is implemented and verified in real-life application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SG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45CEF-97AA-43F1-9DAD-F4D02757B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F481-58FA-4089-936E-F98A4F7556E1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8658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2A2F5-F295-41DD-BB53-976612FA3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266" y="2749996"/>
            <a:ext cx="5451677" cy="5671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Thank you for listening 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F4C0D-A240-4889-988A-655979075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F481-58FA-4089-936E-F98A4F7556E1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9918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D3354-A90E-4130-9B42-6F4F1B67C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9073" cy="1325563"/>
          </a:xfrm>
        </p:spPr>
        <p:txBody>
          <a:bodyPr>
            <a:normAutofit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Autonomous Package Delivery: Motivation </a:t>
            </a:r>
            <a:endParaRPr lang="en-SG" sz="3600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E4456-20DD-43B1-80CB-77EAD9539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3668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Today’s robots are not fully capable of deliver packages in indoor and multi-floor environment</a:t>
            </a:r>
            <a:endParaRPr lang="en-US" sz="2000" dirty="0"/>
          </a:p>
          <a:p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ystematic package delivery for uneven terrain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 descr="Handle™ | Boston Dynamics">
            <a:extLst>
              <a:ext uri="{FF2B5EF4-FFF2-40B4-BE49-F238E27FC236}">
                <a16:creationId xmlns:a16="http://schemas.microsoft.com/office/drawing/2014/main" id="{4C23374E-4340-4D39-8CAD-AE829D8A4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428" y="3763116"/>
            <a:ext cx="2955572" cy="18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7580E0-33BA-4C03-9483-328C8A3A8DE6}"/>
              </a:ext>
            </a:extLst>
          </p:cNvPr>
          <p:cNvSpPr txBox="1"/>
          <p:nvPr/>
        </p:nvSpPr>
        <p:spPr>
          <a:xfrm>
            <a:off x="3127841" y="5702000"/>
            <a:ext cx="35177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Navigating in indoor terrain, wheeled bipedal robot [2]</a:t>
            </a:r>
            <a:endParaRPr lang="en-SG" sz="1100" dirty="0"/>
          </a:p>
        </p:txBody>
      </p:sp>
      <p:pic>
        <p:nvPicPr>
          <p:cNvPr id="1026" name="Picture 2" descr="Digit, Agility Robotics' package-delivery robot, is now for sale - The Verge">
            <a:extLst>
              <a:ext uri="{FF2B5EF4-FFF2-40B4-BE49-F238E27FC236}">
                <a16:creationId xmlns:a16="http://schemas.microsoft.com/office/drawing/2014/main" id="{27DB8633-D2DB-4A13-BF4F-3FC80C8F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403" y="3697621"/>
            <a:ext cx="2809875" cy="18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side the Amazon Warehouse Where Humans and Machines Become One | WIRED">
            <a:extLst>
              <a:ext uri="{FF2B5EF4-FFF2-40B4-BE49-F238E27FC236}">
                <a16:creationId xmlns:a16="http://schemas.microsoft.com/office/drawing/2014/main" id="{D5A000BC-5857-4F89-9B0A-986F9E93F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6" y="3763116"/>
            <a:ext cx="2497666" cy="18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8B110B-DBA1-4D08-9C9D-042632C782C5}"/>
              </a:ext>
            </a:extLst>
          </p:cNvPr>
          <p:cNvSpPr txBox="1"/>
          <p:nvPr/>
        </p:nvSpPr>
        <p:spPr>
          <a:xfrm>
            <a:off x="-10837" y="5644973"/>
            <a:ext cx="30308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Amazon’s swarm robots for warehouse [1]</a:t>
            </a:r>
            <a:endParaRPr lang="en-SG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DF859E-7D56-492F-B4E6-7B56FDA8F363}"/>
              </a:ext>
            </a:extLst>
          </p:cNvPr>
          <p:cNvSpPr txBox="1"/>
          <p:nvPr/>
        </p:nvSpPr>
        <p:spPr>
          <a:xfrm>
            <a:off x="6753403" y="5728598"/>
            <a:ext cx="31308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Bipedal humanoid robot for cargo delivery [3]</a:t>
            </a:r>
            <a:endParaRPr lang="en-SG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7F2A00-1DA1-4957-ADBE-C7694542E2CD}"/>
              </a:ext>
            </a:extLst>
          </p:cNvPr>
          <p:cNvSpPr txBox="1"/>
          <p:nvPr/>
        </p:nvSpPr>
        <p:spPr>
          <a:xfrm>
            <a:off x="3922805" y="6123413"/>
            <a:ext cx="2348257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dirty="0">
                <a:latin typeface="Arial" panose="020B0604020202020204" pitchFamily="34" charset="0"/>
                <a:cs typeface="Arial" panose="020B0604020202020204" pitchFamily="34" charset="0"/>
              </a:rPr>
              <a:t>[1] Pegasus </a:t>
            </a:r>
            <a:r>
              <a:rPr lang="en-SG" sz="1000" dirty="0" err="1">
                <a:latin typeface="Arial" panose="020B0604020202020204" pitchFamily="34" charset="0"/>
                <a:cs typeface="Arial" panose="020B0604020202020204" pitchFamily="34" charset="0"/>
              </a:rPr>
              <a:t>Robot,Amazon</a:t>
            </a:r>
            <a:r>
              <a:rPr lang="en-SG" sz="1000" dirty="0">
                <a:latin typeface="Arial" panose="020B0604020202020204" pitchFamily="34" charset="0"/>
                <a:cs typeface="Arial" panose="020B0604020202020204" pitchFamily="34" charset="0"/>
              </a:rPr>
              <a:t> Robotics</a:t>
            </a:r>
          </a:p>
          <a:p>
            <a:r>
              <a:rPr lang="en-SG" sz="1000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HandleTM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Boston Dynamics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[3] Digit, Agility Robotics &amp; Ford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[4]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Anymal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ANYBotics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05113-DED3-44B3-AB70-9D8C527D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F481-58FA-4089-936E-F98A4F7556E1}" type="slidenum">
              <a:rPr lang="en-SG" smtClean="0"/>
              <a:t>2</a:t>
            </a:fld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824F9B-150B-43B4-B3FA-54A494B43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00" y="3650828"/>
            <a:ext cx="1840263" cy="20485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B0C732-8180-4EDD-A276-F28BD5AB3568}"/>
              </a:ext>
            </a:extLst>
          </p:cNvPr>
          <p:cNvSpPr txBox="1"/>
          <p:nvPr/>
        </p:nvSpPr>
        <p:spPr>
          <a:xfrm>
            <a:off x="9736168" y="5702000"/>
            <a:ext cx="25011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Quadrupedal robot for inspection [4]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072733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E0BAF-57C9-4D05-8322-EBB8072C9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Autonomous Package Delivery: Overview </a:t>
            </a:r>
            <a:endParaRPr lang="en-SG" sz="3600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419AF-8A31-4BC9-AA34-20028E641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696824" cy="2853267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Objective: </a:t>
            </a:r>
          </a:p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Navigate multi-floor terrain and deliver package</a:t>
            </a:r>
          </a:p>
          <a:p>
            <a:pPr marL="0" indent="0">
              <a:buNone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using legged robot</a:t>
            </a:r>
          </a:p>
          <a:p>
            <a:r>
              <a:rPr lang="en-US" sz="4800" b="0" i="0" dirty="0">
                <a:effectLst/>
                <a:latin typeface="Arial" panose="020B0604020202020204" pitchFamily="34" charset="0"/>
              </a:rPr>
              <a:t>Use Supervisory control of a Discrete Event System (DES) </a:t>
            </a:r>
          </a:p>
          <a:p>
            <a:pPr marL="0" indent="0">
              <a:buNone/>
            </a:pPr>
            <a:r>
              <a:rPr lang="en-US" sz="4800" b="0" i="0" dirty="0">
                <a:effectLst/>
                <a:latin typeface="Arial" panose="020B0604020202020204" pitchFamily="34" charset="0"/>
              </a:rPr>
              <a:t>to </a:t>
            </a:r>
            <a:r>
              <a:rPr lang="en-US" sz="4800" dirty="0">
                <a:latin typeface="Arial" panose="020B0604020202020204" pitchFamily="34" charset="0"/>
              </a:rPr>
              <a:t>provide robot collaboration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Scenario : </a:t>
            </a:r>
          </a:p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Robot arrives in front of conveyor belt (First Goal)</a:t>
            </a:r>
          </a:p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Takes package from a conveyor belt </a:t>
            </a:r>
          </a:p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Delivers to desired goal position (Second Goal)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AlienGo | RobotikLAB">
            <a:extLst>
              <a:ext uri="{FF2B5EF4-FFF2-40B4-BE49-F238E27FC236}">
                <a16:creationId xmlns:a16="http://schemas.microsoft.com/office/drawing/2014/main" id="{990D47B0-3730-43E4-9024-8B25D306C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51" y="4564535"/>
            <a:ext cx="2743200" cy="178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rdboard Boxes On Conveyor (loopable) Stock Footage Video (100%  Royalty-free) 17035180 | Shutterstock">
            <a:extLst>
              <a:ext uri="{FF2B5EF4-FFF2-40B4-BE49-F238E27FC236}">
                <a16:creationId xmlns:a16="http://schemas.microsoft.com/office/drawing/2014/main" id="{97867615-C763-4D78-B8CA-F912286AD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078" y="4623233"/>
            <a:ext cx="2501293" cy="140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50F6C0-EF29-471B-A751-508BC7CF074F}"/>
              </a:ext>
            </a:extLst>
          </p:cNvPr>
          <p:cNvSpPr txBox="1"/>
          <p:nvPr/>
        </p:nvSpPr>
        <p:spPr>
          <a:xfrm>
            <a:off x="4561078" y="6277301"/>
            <a:ext cx="38048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Conveyor belt for moving packages</a:t>
            </a:r>
            <a:endParaRPr lang="en-SG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16258-019A-432A-AA11-AD755E26DE67}"/>
              </a:ext>
            </a:extLst>
          </p:cNvPr>
          <p:cNvSpPr txBox="1"/>
          <p:nvPr/>
        </p:nvSpPr>
        <p:spPr>
          <a:xfrm>
            <a:off x="814966" y="6277301"/>
            <a:ext cx="31937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Quadrupedal Robot for delivering desired goals,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Aliengo</a:t>
            </a:r>
            <a:endParaRPr lang="en-SG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786BC-4368-43B2-9F32-8118644B5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F481-58FA-4089-936E-F98A4F7556E1}" type="slidenum">
              <a:rPr lang="en-SG" smtClean="0"/>
              <a:t>3</a:t>
            </a:fld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9980F7-604A-445E-8D76-7A82E90E01F3}"/>
              </a:ext>
            </a:extLst>
          </p:cNvPr>
          <p:cNvSpPr txBox="1"/>
          <p:nvPr/>
        </p:nvSpPr>
        <p:spPr>
          <a:xfrm>
            <a:off x="8537528" y="5326820"/>
            <a:ext cx="22423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Multi-floor Terrain Environment</a:t>
            </a:r>
            <a:endParaRPr lang="en-SG" sz="1100" dirty="0"/>
          </a:p>
        </p:txBody>
      </p:sp>
      <p:pic>
        <p:nvPicPr>
          <p:cNvPr id="8" name="Picture 7" descr="A picture containing crossword&#10;&#10;Description automatically generated">
            <a:extLst>
              <a:ext uri="{FF2B5EF4-FFF2-40B4-BE49-F238E27FC236}">
                <a16:creationId xmlns:a16="http://schemas.microsoft.com/office/drawing/2014/main" id="{A6464D7E-F77F-4F4A-B2D1-3C9664DE6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172" y="1650447"/>
            <a:ext cx="4636082" cy="358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37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33D12-3D8F-44AF-82C2-B5250F6F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Automation and System Structure: In</a:t>
            </a:r>
            <a:r>
              <a:rPr lang="en-US" sz="3600" dirty="0">
                <a:ea typeface="Calibri" panose="020F0502020204030204" pitchFamily="34" charset="0"/>
                <a:cs typeface="Arial" panose="020B0604020202020204" pitchFamily="34" charset="0"/>
              </a:rPr>
              <a:t>dividual Machine</a:t>
            </a:r>
            <a:endParaRPr lang="en-SG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073C0-ED4C-43D1-AD64-6F56D74FD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718" y="3220533"/>
            <a:ext cx="2710937" cy="403413"/>
          </a:xfrm>
        </p:spPr>
        <p:txBody>
          <a:bodyPr/>
          <a:lstStyle/>
          <a:p>
            <a:pPr marL="0" indent="0">
              <a:buNone/>
            </a:pP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Machine-1 First Task Robot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C7105-6D4F-42CC-B321-F473F3A02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F481-58FA-4089-936E-F98A4F7556E1}" type="slidenum">
              <a:rPr lang="en-SG" smtClean="0"/>
              <a:t>4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9CE3F-1B2E-4145-A63D-D689512A2B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75" y="1825625"/>
            <a:ext cx="3685540" cy="140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9F463-5408-47AE-B9A6-003D4046EBA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840" y="1968817"/>
            <a:ext cx="3303905" cy="11220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DA2709-75AB-4585-BFB6-F3D5232659D9}"/>
              </a:ext>
            </a:extLst>
          </p:cNvPr>
          <p:cNvSpPr txBox="1"/>
          <p:nvPr/>
        </p:nvSpPr>
        <p:spPr>
          <a:xfrm>
            <a:off x="4957325" y="3184325"/>
            <a:ext cx="2710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Machine-2 Conveyor Belt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9B7F52-7D96-437E-ADA1-EA14EE8DFD2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895" y="1884724"/>
            <a:ext cx="3303905" cy="13944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9F0A8B-1BBF-4C41-A10B-179C30855CB0}"/>
              </a:ext>
            </a:extLst>
          </p:cNvPr>
          <p:cNvSpPr txBox="1"/>
          <p:nvPr/>
        </p:nvSpPr>
        <p:spPr>
          <a:xfrm>
            <a:off x="8165284" y="3205390"/>
            <a:ext cx="301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Machine-3 Second Task Robot</a:t>
            </a:r>
            <a:endParaRPr lang="en-SG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0DABE7E-20BA-4830-8EC9-BC14D98BD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844262"/>
              </p:ext>
            </p:extLst>
          </p:nvPr>
        </p:nvGraphicFramePr>
        <p:xfrm>
          <a:off x="8049894" y="3780376"/>
          <a:ext cx="3434718" cy="13874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7359">
                  <a:extLst>
                    <a:ext uri="{9D8B030D-6E8A-4147-A177-3AD203B41FA5}">
                      <a16:colId xmlns:a16="http://schemas.microsoft.com/office/drawing/2014/main" val="11811272"/>
                    </a:ext>
                  </a:extLst>
                </a:gridCol>
                <a:gridCol w="1717359">
                  <a:extLst>
                    <a:ext uri="{9D8B030D-6E8A-4147-A177-3AD203B41FA5}">
                      <a16:colId xmlns:a16="http://schemas.microsoft.com/office/drawing/2014/main" val="33318339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States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Events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9947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Robot Idle 0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Box is on the robot 21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0266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Walking 1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Second goal reached 11,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Robot failed 3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6766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Stand up 2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Second goal started 9,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Robot failed 3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6031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Fail 3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Error flag 23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4627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Success 4 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Success flag 13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243784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7EE1418-4A63-454D-9E77-2C5A99513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245819"/>
              </p:ext>
            </p:extLst>
          </p:nvPr>
        </p:nvGraphicFramePr>
        <p:xfrm>
          <a:off x="4378641" y="3906112"/>
          <a:ext cx="3434718" cy="8651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7359">
                  <a:extLst>
                    <a:ext uri="{9D8B030D-6E8A-4147-A177-3AD203B41FA5}">
                      <a16:colId xmlns:a16="http://schemas.microsoft.com/office/drawing/2014/main" val="3347583092"/>
                    </a:ext>
                  </a:extLst>
                </a:gridCol>
                <a:gridCol w="1717359">
                  <a:extLst>
                    <a:ext uri="{9D8B030D-6E8A-4147-A177-3AD203B41FA5}">
                      <a16:colId xmlns:a16="http://schemas.microsoft.com/office/drawing/2014/main" val="3689444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States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Events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3041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Conveyor Idle 0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Moving box 19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0104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Working 1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Stopping box 7,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Box dropped 2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4958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Fail 2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Spawn box 15 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542815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28104B4-C7A9-43C1-9332-678108650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919574"/>
              </p:ext>
            </p:extLst>
          </p:nvPr>
        </p:nvGraphicFramePr>
        <p:xfrm>
          <a:off x="838200" y="3802828"/>
          <a:ext cx="3303906" cy="12160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51953">
                  <a:extLst>
                    <a:ext uri="{9D8B030D-6E8A-4147-A177-3AD203B41FA5}">
                      <a16:colId xmlns:a16="http://schemas.microsoft.com/office/drawing/2014/main" val="1768272310"/>
                    </a:ext>
                  </a:extLst>
                </a:gridCol>
                <a:gridCol w="1651953">
                  <a:extLst>
                    <a:ext uri="{9D8B030D-6E8A-4147-A177-3AD203B41FA5}">
                      <a16:colId xmlns:a16="http://schemas.microsoft.com/office/drawing/2014/main" val="24920024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States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Events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379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Robot Idle 0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First goal started 1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3642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Walking 1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First goal reached 3,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Robot failed 0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9648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Docking 2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Docking finished 5,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Robot failed 0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8429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Fail 3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Error flag 17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235367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47C2EF8-EA37-405D-91B3-BFA532CF155F}"/>
              </a:ext>
            </a:extLst>
          </p:cNvPr>
          <p:cNvSpPr txBox="1"/>
          <p:nvPr/>
        </p:nvSpPr>
        <p:spPr>
          <a:xfrm>
            <a:off x="676719" y="5197736"/>
            <a:ext cx="835939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Machines: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Delivery robot: First Task  Quadrupedal robot (Machine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Control conveyor belt (Machine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Delivery robot: Second Task Quadrupedal robot (Machine 3)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99689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F51B-3A6B-45F0-9190-6F74C67E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Automation and System Structure: Specifications</a:t>
            </a:r>
            <a:endParaRPr lang="en-SG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61208-EB10-49F8-BB70-4ADA526E2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F481-58FA-4089-936E-F98A4F7556E1}" type="slidenum">
              <a:rPr lang="en-SG" smtClean="0"/>
              <a:t>5</a:t>
            </a:fld>
            <a:endParaRPr lang="en-SG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F3063EB-5B34-4933-8128-327D3F1258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7035745"/>
              </p:ext>
            </p:extLst>
          </p:nvPr>
        </p:nvGraphicFramePr>
        <p:xfrm>
          <a:off x="485833" y="2048653"/>
          <a:ext cx="5944385" cy="41739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5362">
                  <a:extLst>
                    <a:ext uri="{9D8B030D-6E8A-4147-A177-3AD203B41FA5}">
                      <a16:colId xmlns:a16="http://schemas.microsoft.com/office/drawing/2014/main" val="217106434"/>
                    </a:ext>
                  </a:extLst>
                </a:gridCol>
                <a:gridCol w="5579023">
                  <a:extLst>
                    <a:ext uri="{9D8B030D-6E8A-4147-A177-3AD203B41FA5}">
                      <a16:colId xmlns:a16="http://schemas.microsoft.com/office/drawing/2014/main" val="673590175"/>
                    </a:ext>
                  </a:extLst>
                </a:gridCol>
              </a:tblGrid>
              <a:tr h="5435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No.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18" marR="676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Spec. Definitions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18" marR="67618" marT="0" marB="0"/>
                </a:tc>
                <a:extLst>
                  <a:ext uri="{0D108BD9-81ED-4DB2-BD59-A6C34878D82A}">
                    <a16:rowId xmlns:a16="http://schemas.microsoft.com/office/drawing/2014/main" val="3581019951"/>
                  </a:ext>
                </a:extLst>
              </a:tr>
              <a:tr h="3661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1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18" marR="676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After docking finished (5), moving box (19) event must start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18" marR="67618" marT="0" marB="0"/>
                </a:tc>
                <a:extLst>
                  <a:ext uri="{0D108BD9-81ED-4DB2-BD59-A6C34878D82A}">
                    <a16:rowId xmlns:a16="http://schemas.microsoft.com/office/drawing/2014/main" val="3970842323"/>
                  </a:ext>
                </a:extLst>
              </a:tr>
              <a:tr h="5533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2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18" marR="676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After moving box (19) finished, stopping box (7) event must start or as an uncontrollable event box can be dropped on floor (2)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18" marR="67618" marT="0" marB="0"/>
                </a:tc>
                <a:extLst>
                  <a:ext uri="{0D108BD9-81ED-4DB2-BD59-A6C34878D82A}">
                    <a16:rowId xmlns:a16="http://schemas.microsoft.com/office/drawing/2014/main" val="1743323567"/>
                  </a:ext>
                </a:extLst>
              </a:tr>
              <a:tr h="3661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3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18" marR="676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After stopping box (7) finished, box is on the robot (21) must start.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 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18" marR="67618" marT="0" marB="0"/>
                </a:tc>
                <a:extLst>
                  <a:ext uri="{0D108BD9-81ED-4DB2-BD59-A6C34878D82A}">
                    <a16:rowId xmlns:a16="http://schemas.microsoft.com/office/drawing/2014/main" val="3929088132"/>
                  </a:ext>
                </a:extLst>
              </a:tr>
              <a:tr h="5123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4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18" marR="676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After box is on the robot (21), second goal started (9) event must start or as an uncontrollable event robot can be failed (4)</a:t>
                      </a:r>
                    </a:p>
                  </a:txBody>
                  <a:tcPr marL="67618" marR="67618" marT="0" marB="0"/>
                </a:tc>
                <a:extLst>
                  <a:ext uri="{0D108BD9-81ED-4DB2-BD59-A6C34878D82A}">
                    <a16:rowId xmlns:a16="http://schemas.microsoft.com/office/drawing/2014/main" val="923843651"/>
                  </a:ext>
                </a:extLst>
              </a:tr>
              <a:tr h="5533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5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18" marR="676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After second goal started (9), second goal reached (11) event must start or as an uncontrollable event robot can be failed (4).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 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18" marR="67618" marT="0" marB="0"/>
                </a:tc>
                <a:extLst>
                  <a:ext uri="{0D108BD9-81ED-4DB2-BD59-A6C34878D82A}">
                    <a16:rowId xmlns:a16="http://schemas.microsoft.com/office/drawing/2014/main" val="2296482231"/>
                  </a:ext>
                </a:extLst>
              </a:tr>
              <a:tr h="3661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6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18" marR="676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After second goal reached (11), success flag (13) event must start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 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18" marR="67618" marT="0" marB="0"/>
                </a:tc>
                <a:extLst>
                  <a:ext uri="{0D108BD9-81ED-4DB2-BD59-A6C34878D82A}">
                    <a16:rowId xmlns:a16="http://schemas.microsoft.com/office/drawing/2014/main" val="3784903461"/>
                  </a:ext>
                </a:extLst>
              </a:tr>
              <a:tr h="3674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7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18" marR="676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After uncontrollable event robot fails (0 and 4), error flag (23) event must start.</a:t>
                      </a:r>
                    </a:p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 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18" marR="67618" marT="0" marB="0"/>
                </a:tc>
                <a:extLst>
                  <a:ext uri="{0D108BD9-81ED-4DB2-BD59-A6C34878D82A}">
                    <a16:rowId xmlns:a16="http://schemas.microsoft.com/office/drawing/2014/main" val="3038553496"/>
                  </a:ext>
                </a:extLst>
              </a:tr>
              <a:tr h="5455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8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18" marR="676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After uncontrollable event box dropped (2), spawn box (15) event must start.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 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618" marR="67618" marT="0" marB="0"/>
                </a:tc>
                <a:extLst>
                  <a:ext uri="{0D108BD9-81ED-4DB2-BD59-A6C34878D82A}">
                    <a16:rowId xmlns:a16="http://schemas.microsoft.com/office/drawing/2014/main" val="4079945205"/>
                  </a:ext>
                </a:extLst>
              </a:tr>
            </a:tbl>
          </a:graphicData>
        </a:graphic>
      </p:graphicFrame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2FC7857B-47AB-4DA2-A78D-290767547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466" y="1881761"/>
            <a:ext cx="910039" cy="1581193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11795F11-0B70-4AF6-B492-334D6ACA0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898" y="1881761"/>
            <a:ext cx="882527" cy="1581193"/>
          </a:xfrm>
          <a:prstGeom prst="rect">
            <a:avLst/>
          </a:prstGeom>
        </p:spPr>
      </p:pic>
      <p:pic>
        <p:nvPicPr>
          <p:cNvPr id="14" name="Picture 13" descr="Shape, arrow&#10;&#10;Description automatically generated">
            <a:extLst>
              <a:ext uri="{FF2B5EF4-FFF2-40B4-BE49-F238E27FC236}">
                <a16:creationId xmlns:a16="http://schemas.microsoft.com/office/drawing/2014/main" id="{D9BA5484-B99C-4C65-974A-E8C2A8086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756" y="1999207"/>
            <a:ext cx="842444" cy="1463747"/>
          </a:xfrm>
          <a:prstGeom prst="rect">
            <a:avLst/>
          </a:prstGeom>
        </p:spPr>
      </p:pic>
      <p:pic>
        <p:nvPicPr>
          <p:cNvPr id="16" name="Picture 15" descr="Shape, arrow&#10;&#10;Description automatically generated">
            <a:extLst>
              <a:ext uri="{FF2B5EF4-FFF2-40B4-BE49-F238E27FC236}">
                <a16:creationId xmlns:a16="http://schemas.microsoft.com/office/drawing/2014/main" id="{AA6C891D-CBC3-42A2-B887-B15A843DB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447" y="1881761"/>
            <a:ext cx="944353" cy="1463747"/>
          </a:xfrm>
          <a:prstGeom prst="rect">
            <a:avLst/>
          </a:prstGeom>
        </p:spPr>
      </p:pic>
      <p:pic>
        <p:nvPicPr>
          <p:cNvPr id="18" name="Picture 17" descr="Shape&#10;&#10;Description automatically generated">
            <a:extLst>
              <a:ext uri="{FF2B5EF4-FFF2-40B4-BE49-F238E27FC236}">
                <a16:creationId xmlns:a16="http://schemas.microsoft.com/office/drawing/2014/main" id="{A9541CC4-7A3A-44B2-B2B5-B505DC316D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001" y="4063554"/>
            <a:ext cx="956967" cy="1690641"/>
          </a:xfrm>
          <a:prstGeom prst="rect">
            <a:avLst/>
          </a:prstGeom>
        </p:spPr>
      </p:pic>
      <p:pic>
        <p:nvPicPr>
          <p:cNvPr id="20" name="Picture 19" descr="Shape, arrow&#10;&#10;Description automatically generated">
            <a:extLst>
              <a:ext uri="{FF2B5EF4-FFF2-40B4-BE49-F238E27FC236}">
                <a16:creationId xmlns:a16="http://schemas.microsoft.com/office/drawing/2014/main" id="{5DEC3A81-F7A9-4A90-80C0-6955102825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196" y="4161969"/>
            <a:ext cx="882527" cy="1592226"/>
          </a:xfrm>
          <a:prstGeom prst="rect">
            <a:avLst/>
          </a:prstGeom>
        </p:spPr>
      </p:pic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8D0B05E2-87B5-4935-BF16-51B649847D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776" y="4153789"/>
            <a:ext cx="867083" cy="1510169"/>
          </a:xfrm>
          <a:prstGeom prst="rect">
            <a:avLst/>
          </a:prstGeom>
        </p:spPr>
      </p:pic>
      <p:pic>
        <p:nvPicPr>
          <p:cNvPr id="24" name="Picture 23" descr="Shape, arrow&#10;&#10;Description automatically generated">
            <a:extLst>
              <a:ext uri="{FF2B5EF4-FFF2-40B4-BE49-F238E27FC236}">
                <a16:creationId xmlns:a16="http://schemas.microsoft.com/office/drawing/2014/main" id="{22E7136E-68DF-4393-838B-224EB4193B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962" y="4338394"/>
            <a:ext cx="938939" cy="13255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F618C84-5F74-432D-AC03-50F29936B5A3}"/>
              </a:ext>
            </a:extLst>
          </p:cNvPr>
          <p:cNvSpPr txBox="1"/>
          <p:nvPr/>
        </p:nvSpPr>
        <p:spPr>
          <a:xfrm>
            <a:off x="6958362" y="3462954"/>
            <a:ext cx="47071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effectLst/>
              </a:rPr>
              <a:t>Spec-1	    Spec-2	       Spec-3             Spec-4	</a:t>
            </a:r>
            <a:endParaRPr lang="en-SG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A9812D-DB6B-4B29-B92B-54E956E88469}"/>
              </a:ext>
            </a:extLst>
          </p:cNvPr>
          <p:cNvSpPr txBox="1"/>
          <p:nvPr/>
        </p:nvSpPr>
        <p:spPr>
          <a:xfrm>
            <a:off x="6969294" y="568091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effectLst/>
              </a:rPr>
              <a:t>Spec-5	    Spec-6	          Spec-7         Spec-8	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39750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DC057-387A-4887-8056-128E5AF9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Automation and System Structure: Obtained DES model</a:t>
            </a:r>
            <a:endParaRPr lang="en-SG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56058-F627-42D8-9969-3887EFFA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F481-58FA-4089-936E-F98A4F7556E1}" type="slidenum">
              <a:rPr lang="en-SG" smtClean="0"/>
              <a:t>6</a:t>
            </a:fld>
            <a:endParaRPr lang="en-S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97DE33-DF86-4ED4-BFD7-12871B9800E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84155"/>
            <a:ext cx="4703618" cy="347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19F8F51-2554-46A3-9CBB-FBB19922E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520" y="4215794"/>
            <a:ext cx="4620237" cy="15804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847780-4F3F-4FE2-9F68-DB8EB8FB32F6}"/>
              </a:ext>
            </a:extLst>
          </p:cNvPr>
          <p:cNvSpPr txBox="1"/>
          <p:nvPr/>
        </p:nvSpPr>
        <p:spPr>
          <a:xfrm>
            <a:off x="838200" y="5661890"/>
            <a:ext cx="456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Free Behavior (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60 states and 254 transitions</a:t>
            </a:r>
            <a:r>
              <a:rPr lang="en-US" dirty="0"/>
              <a:t>)</a:t>
            </a:r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D38795-FE5E-415E-88EA-010E9729A2FD}"/>
              </a:ext>
            </a:extLst>
          </p:cNvPr>
          <p:cNvSpPr txBox="1"/>
          <p:nvPr/>
        </p:nvSpPr>
        <p:spPr>
          <a:xfrm>
            <a:off x="6034133" y="5808560"/>
            <a:ext cx="46202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Controlled Behavior using Supervisory Control (12 states and 17 transitions)</a:t>
            </a:r>
            <a:endParaRPr lang="en-SG" dirty="0"/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FE78C719-EF5D-4171-BE41-397DCD50E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520" y="1890559"/>
            <a:ext cx="4521923" cy="19944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9961B9-5CFD-481C-B99D-75F4E5C71691}"/>
              </a:ext>
            </a:extLst>
          </p:cNvPr>
          <p:cNvSpPr txBox="1"/>
          <p:nvPr/>
        </p:nvSpPr>
        <p:spPr>
          <a:xfrm>
            <a:off x="5891520" y="38018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Combined Specification for Supervisory Control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59305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2106B-8824-4994-A1A4-FE693FE4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Automation and System Structure: Case Evaluation</a:t>
            </a:r>
            <a:endParaRPr lang="en-SG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0A785-18C3-4361-A1AB-0C20E6BDA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1024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SG" sz="1800" dirty="0">
                <a:effectLst/>
              </a:rPr>
              <a:t>Our Scenario:</a:t>
            </a:r>
          </a:p>
          <a:p>
            <a:r>
              <a:rPr lang="en-SG" sz="1800" dirty="0">
                <a:effectLst/>
              </a:rPr>
              <a:t>First goal started 1</a:t>
            </a:r>
          </a:p>
          <a:p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 goal reached 3</a:t>
            </a:r>
          </a:p>
          <a:p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Docking finished 5,</a:t>
            </a:r>
          </a:p>
          <a:p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Moving box 19</a:t>
            </a:r>
            <a:endParaRPr lang="en-SG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Stopping box 7</a:t>
            </a:r>
          </a:p>
          <a:p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Box is on the robot 21</a:t>
            </a:r>
            <a:endParaRPr lang="en-SG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 goal started 9</a:t>
            </a:r>
          </a:p>
          <a:p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 goal reached 11</a:t>
            </a:r>
            <a:endParaRPr lang="en-SG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Returns </a:t>
            </a:r>
            <a:r>
              <a:rPr lang="en-SG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Idle state with 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Success flag 13</a:t>
            </a:r>
          </a:p>
          <a:p>
            <a:pPr marL="0" indent="0">
              <a:buNone/>
            </a:pPr>
            <a:r>
              <a:rPr lang="en-SG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robot is in Walking and Docking states and 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 failed with event 0,  returns to Idle with Error flag  17</a:t>
            </a:r>
          </a:p>
          <a:p>
            <a:pPr marL="0" indent="0">
              <a:buNone/>
            </a:pPr>
            <a:r>
              <a:rPr lang="en-SG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conveyor is in Working state and 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conveyor failed with event  </a:t>
            </a:r>
            <a:r>
              <a:rPr lang="en-SG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 returns to Idle with spawn box 15</a:t>
            </a:r>
          </a:p>
          <a:p>
            <a:pPr marL="0" indent="0">
              <a:buNone/>
            </a:pPr>
            <a:r>
              <a:rPr lang="en-SG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robot is in Walking and Stand-up states 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 can be failed with event 4,  returns to Idle with Error flag  23</a:t>
            </a:r>
          </a:p>
          <a:p>
            <a:pPr marL="0" indent="0">
              <a:buNone/>
            </a:pPr>
            <a:endParaRPr lang="en-S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S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SG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918F1-A1A0-4EF6-9715-0DBACE45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F481-58FA-4089-936E-F98A4F7556E1}" type="slidenum">
              <a:rPr lang="en-SG" smtClean="0"/>
              <a:t>7</a:t>
            </a:fld>
            <a:endParaRPr lang="en-SG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77C821B-65D8-4475-9C7E-1A429BF03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332" y="1836449"/>
            <a:ext cx="5541855" cy="18957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112854-7730-4E3E-9C74-04BC15EEA4C5}"/>
              </a:ext>
            </a:extLst>
          </p:cNvPr>
          <p:cNvSpPr txBox="1"/>
          <p:nvPr/>
        </p:nvSpPr>
        <p:spPr>
          <a:xfrm>
            <a:off x="5849224" y="3743029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Controlled Behavior using Supervisory Control,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(Red) controllable, (Green) uncontrollable events 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53130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FD85-09D8-4E5A-88C5-D03B33DA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Experiment: </a:t>
            </a:r>
            <a:r>
              <a:rPr lang="en-US" sz="3600" dirty="0"/>
              <a:t>Framework</a:t>
            </a:r>
            <a:endParaRPr lang="en-SG" sz="3600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7DEEB148-2301-4300-B38E-52D599007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300" y="1626777"/>
            <a:ext cx="5606031" cy="47295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C662E-7CFC-42EE-943F-DEB2FF9F8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F481-58FA-4089-936E-F98A4F7556E1}" type="slidenum">
              <a:rPr lang="en-SG" smtClean="0"/>
              <a:t>8</a:t>
            </a:fld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300CFB-6BA8-4E6A-BAE3-475E0962B366}"/>
              </a:ext>
            </a:extLst>
          </p:cNvPr>
          <p:cNvSpPr txBox="1"/>
          <p:nvPr/>
        </p:nvSpPr>
        <p:spPr>
          <a:xfrm>
            <a:off x="838200" y="1690688"/>
            <a:ext cx="40861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800" b="1" dirty="0">
                <a:effectLst/>
              </a:rPr>
              <a:t>Discrete Event-State </a:t>
            </a:r>
            <a:r>
              <a:rPr lang="en-SG" sz="1800" dirty="0">
                <a:effectLst/>
              </a:rPr>
              <a:t>executes events according to states</a:t>
            </a:r>
            <a:endParaRPr lang="en-S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Conveyor Belt 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moves package to specific distance</a:t>
            </a:r>
            <a:endParaRPr lang="en-S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Legged Robot 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autonomously navigates</a:t>
            </a:r>
            <a:r>
              <a:rPr lang="en-S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 delivers package to desired destinations</a:t>
            </a:r>
          </a:p>
        </p:txBody>
      </p:sp>
    </p:spTree>
    <p:extLst>
      <p:ext uri="{BB962C8B-B14F-4D97-AF65-F5344CB8AC3E}">
        <p14:creationId xmlns:p14="http://schemas.microsoft.com/office/powerpoint/2010/main" val="753021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63D6-1535-4278-86FE-4AB98AFDC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Experiment:  Controlled Behavior</a:t>
            </a:r>
            <a:r>
              <a:rPr lang="en-US" sz="3600" dirty="0"/>
              <a:t> DES Model</a:t>
            </a:r>
            <a:endParaRPr lang="en-SG" sz="3600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E30BA7C-523B-4327-B1BD-633798F0A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703" y="1271464"/>
            <a:ext cx="2914816" cy="431507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BACB8-12CB-425A-8E53-6B968B90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F481-58FA-4089-936E-F98A4F7556E1}" type="slidenum">
              <a:rPr lang="en-SG" smtClean="0"/>
              <a:t>9</a:t>
            </a:fld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DC6A4-9C06-427B-9786-DDBC4398750E}"/>
              </a:ext>
            </a:extLst>
          </p:cNvPr>
          <p:cNvSpPr txBox="1"/>
          <p:nvPr/>
        </p:nvSpPr>
        <p:spPr>
          <a:xfrm>
            <a:off x="2307473" y="5586535"/>
            <a:ext cx="1803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</a:rPr>
              <a:t>ROS-</a:t>
            </a:r>
            <a:r>
              <a:rPr lang="en-US" sz="1800" dirty="0" err="1">
                <a:effectLst/>
              </a:rPr>
              <a:t>Smach</a:t>
            </a:r>
            <a:r>
              <a:rPr lang="en-US" sz="1800" dirty="0">
                <a:effectLst/>
              </a:rPr>
              <a:t> (State machine)</a:t>
            </a:r>
            <a:endParaRPr lang="en-S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D36F09E3-937F-4AEA-9CC8-D582BEE82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618" y="2229068"/>
            <a:ext cx="5541855" cy="18957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C6E2B5-F394-415C-892C-D8DF737C8E62}"/>
              </a:ext>
            </a:extLst>
          </p:cNvPr>
          <p:cNvSpPr txBox="1"/>
          <p:nvPr/>
        </p:nvSpPr>
        <p:spPr>
          <a:xfrm>
            <a:off x="8013648" y="4005925"/>
            <a:ext cx="15498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TCT Software</a:t>
            </a: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3501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12667</TotalTime>
  <Words>884</Words>
  <Application>Microsoft Office PowerPoint</Application>
  <PresentationFormat>Widescreen</PresentationFormat>
  <Paragraphs>151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The Analysis of Discrete-Event System in Autonomous Package Delivery using Legged Robot and Conveyor Belt   </vt:lpstr>
      <vt:lpstr>Autonomous Package Delivery: Motivation </vt:lpstr>
      <vt:lpstr>Autonomous Package Delivery: Overview </vt:lpstr>
      <vt:lpstr>Automation and System Structure: Individual Machine</vt:lpstr>
      <vt:lpstr>Automation and System Structure: Specifications</vt:lpstr>
      <vt:lpstr>Automation and System Structure: Obtained DES model</vt:lpstr>
      <vt:lpstr>Automation and System Structure: Case Evaluation</vt:lpstr>
      <vt:lpstr>Experiment: Framework</vt:lpstr>
      <vt:lpstr>Experiment:  Controlled Behavior DES Model</vt:lpstr>
      <vt:lpstr>Experiment: Simulation Environment</vt:lpstr>
      <vt:lpstr>Experiment: Local Awareness while Climbing Stair</vt:lpstr>
      <vt:lpstr>Experiment: Result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Deliver Packages: Autonomous Navigation by using Quadruped Robot in Indoor and  Uneven Terrains</dc:title>
  <dc:creator>Garen Haddeler</dc:creator>
  <cp:lastModifiedBy>Garen Haddeler</cp:lastModifiedBy>
  <cp:revision>48</cp:revision>
  <dcterms:created xsi:type="dcterms:W3CDTF">2020-08-29T05:55:06Z</dcterms:created>
  <dcterms:modified xsi:type="dcterms:W3CDTF">2020-11-10T03:02:49Z</dcterms:modified>
</cp:coreProperties>
</file>